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4630400" cy="8229600"/>
  <p:notesSz cx="8229600" cy="14630400"/>
  <p:embeddedFontLst>
    <p:embeddedFont>
      <p:font typeface="Funnel Display"/>
      <p:regular r:id="rId17"/>
    </p:embeddedFont>
    <p:embeddedFont>
      <p:font typeface="Funnel Sans"/>
      <p:regular r:id="rId18"/>
    </p:embeddedFont>
    <p:embeddedFont>
      <p:font typeface="Funnel Sans"/>
      <p:regular r:id="rId19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openxmlformats.org/officeDocument/2006/relationships/font" Target="fonts/font1.fntdata"/><Relationship Id="rId18" Type="http://schemas.openxmlformats.org/officeDocument/2006/relationships/font" Target="fonts/font2.fntdata"/><Relationship Id="rId19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0-1.png"/><Relationship Id="rId2" Type="http://schemas.openxmlformats.org/officeDocument/2006/relationships/image" Target="../media/image-1010-2.png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1-1.png"/><Relationship Id="rId2" Type="http://schemas.openxmlformats.org/officeDocument/2006/relationships/image" Target="../media/image-1011-2.png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3-1.png"/><Relationship Id="rId2" Type="http://schemas.openxmlformats.org/officeDocument/2006/relationships/image" Target="../media/image-1003-2.pn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4-1.png"/><Relationship Id="rId2" Type="http://schemas.openxmlformats.org/officeDocument/2006/relationships/image" Target="../media/image-1004-2.png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5-1.png"/><Relationship Id="rId2" Type="http://schemas.openxmlformats.org/officeDocument/2006/relationships/image" Target="../media/image-1005-2.png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6-1.png"/><Relationship Id="rId2" Type="http://schemas.openxmlformats.org/officeDocument/2006/relationships/image" Target="../media/image-1006-2.png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7-1.png"/><Relationship Id="rId2" Type="http://schemas.openxmlformats.org/officeDocument/2006/relationships/image" Target="../media/image-1007-2.png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8-1.png"/><Relationship Id="rId2" Type="http://schemas.openxmlformats.org/officeDocument/2006/relationships/image" Target="../media/image-1008-2.png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9-1.png"/><Relationship Id="rId2" Type="http://schemas.openxmlformats.org/officeDocument/2006/relationships/image" Target="../media/image-1009-2.pn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5EB"/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5EB"/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5EB"/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5EB"/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5EB"/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5EB"/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5EB"/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5EB"/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5EB"/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5EB"/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svg"/><Relationship Id="rId4" Type="http://schemas.openxmlformats.org/officeDocument/2006/relationships/image" Target="../media/image-10-4.png"/><Relationship Id="rId5" Type="http://schemas.openxmlformats.org/officeDocument/2006/relationships/image" Target="../media/image-10-5.svg"/><Relationship Id="rId6" Type="http://schemas.openxmlformats.org/officeDocument/2006/relationships/slideLayout" Target="../slideLayouts/slideLayout11.xml"/><Relationship Id="rId7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svg"/><Relationship Id="rId3" Type="http://schemas.openxmlformats.org/officeDocument/2006/relationships/image" Target="../media/image-3-3.png"/><Relationship Id="rId4" Type="http://schemas.openxmlformats.org/officeDocument/2006/relationships/image" Target="../media/image-3-4.svg"/><Relationship Id="rId5" Type="http://schemas.openxmlformats.org/officeDocument/2006/relationships/image" Target="../media/image-3-5.png"/><Relationship Id="rId6" Type="http://schemas.openxmlformats.org/officeDocument/2006/relationships/image" Target="../media/image-3-6.svg"/><Relationship Id="rId7" Type="http://schemas.openxmlformats.org/officeDocument/2006/relationships/image" Target="../media/image-3-7.png"/><Relationship Id="rId8" Type="http://schemas.openxmlformats.org/officeDocument/2006/relationships/image" Target="../media/image-3-8.svg"/><Relationship Id="rId9" Type="http://schemas.openxmlformats.org/officeDocument/2006/relationships/slideLayout" Target="../slideLayouts/slideLayout4.xml"/><Relationship Id="rId10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image" Target="../media/image-4-3.png"/><Relationship Id="rId4" Type="http://schemas.openxmlformats.org/officeDocument/2006/relationships/image" Target="../media/image-4-4.svg"/><Relationship Id="rId5" Type="http://schemas.openxmlformats.org/officeDocument/2006/relationships/image" Target="../media/image-4-5.png"/><Relationship Id="rId6" Type="http://schemas.openxmlformats.org/officeDocument/2006/relationships/image" Target="../media/image-4-6.svg"/><Relationship Id="rId7" Type="http://schemas.openxmlformats.org/officeDocument/2006/relationships/image" Target="../media/image-4-7.png"/><Relationship Id="rId8" Type="http://schemas.openxmlformats.org/officeDocument/2006/relationships/image" Target="../media/image-4-8.svg"/><Relationship Id="rId9" Type="http://schemas.openxmlformats.org/officeDocument/2006/relationships/image" Target="../media/image-4-9.png"/><Relationship Id="rId10" Type="http://schemas.openxmlformats.org/officeDocument/2006/relationships/image" Target="../media/image-4-10.svg"/><Relationship Id="rId11" Type="http://schemas.openxmlformats.org/officeDocument/2006/relationships/slideLayout" Target="../slideLayouts/slideLayout5.xml"/><Relationship Id="rId1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slideLayout" Target="../slideLayouts/slideLayout6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svg"/><Relationship Id="rId3" Type="http://schemas.openxmlformats.org/officeDocument/2006/relationships/image" Target="../media/image-7-3.png"/><Relationship Id="rId4" Type="http://schemas.openxmlformats.org/officeDocument/2006/relationships/image" Target="../media/image-7-4.svg"/><Relationship Id="rId5" Type="http://schemas.openxmlformats.org/officeDocument/2006/relationships/image" Target="../media/image-7-5.png"/><Relationship Id="rId6" Type="http://schemas.openxmlformats.org/officeDocument/2006/relationships/image" Target="../media/image-7-6.svg"/><Relationship Id="rId7" Type="http://schemas.openxmlformats.org/officeDocument/2006/relationships/image" Target="../media/image-7-7.png"/><Relationship Id="rId8" Type="http://schemas.openxmlformats.org/officeDocument/2006/relationships/image" Target="../media/image-7-8.svg"/><Relationship Id="rId9" Type="http://schemas.openxmlformats.org/officeDocument/2006/relationships/slideLayout" Target="../slideLayouts/slideLayout8.xml"/><Relationship Id="rId10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0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3391733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Fakturio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4454723"/>
            <a:ext cx="746855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Jednoduchý účetní nástroj pro OSVČ a malé firmy</a:t>
            </a:r>
            <a:endParaRPr lang="en-US" sz="18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55293" y="840343"/>
            <a:ext cx="4497229" cy="5620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400"/>
              </a:lnSpc>
              <a:buNone/>
            </a:pPr>
            <a:r>
              <a:rPr lang="en-US" sz="350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Uživatelské rozhraní</a:t>
            </a:r>
            <a:endParaRPr lang="en-US" sz="3500" dirty="0"/>
          </a:p>
        </p:txBody>
      </p:sp>
      <p:sp>
        <p:nvSpPr>
          <p:cNvPr id="4" name="Text 1"/>
          <p:cNvSpPr/>
          <p:nvPr/>
        </p:nvSpPr>
        <p:spPr>
          <a:xfrm>
            <a:off x="6155293" y="1880116"/>
            <a:ext cx="2698313" cy="337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Hlavní navigace</a:t>
            </a:r>
            <a:endParaRPr lang="en-US" sz="2100" dirty="0"/>
          </a:p>
        </p:txBody>
      </p:sp>
      <p:sp>
        <p:nvSpPr>
          <p:cNvPr id="5" name="Text 2"/>
          <p:cNvSpPr/>
          <p:nvPr/>
        </p:nvSpPr>
        <p:spPr>
          <a:xfrm>
            <a:off x="6155293" y="2408396"/>
            <a:ext cx="2842736" cy="9172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Aplikace nabízí přehledný sidebar s intuitivními tlačítky pro přepínání mezi sekcemi: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6155293" y="3497580"/>
            <a:ext cx="2842736" cy="611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400"/>
              </a:lnSpc>
              <a:buSzPct val="100000"/>
              <a:buChar char="•"/>
            </a:pPr>
            <a:r>
              <a:rPr lang="en-US" sz="150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Faktury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– evidence vydaných faktur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6155293" y="4175879"/>
            <a:ext cx="2842736" cy="611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400"/>
              </a:lnSpc>
              <a:buSzPct val="100000"/>
              <a:buChar char="•"/>
            </a:pPr>
            <a:r>
              <a:rPr lang="en-US" sz="150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Přijaté faktury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– správa přijatých dokladů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6155293" y="4854178"/>
            <a:ext cx="2842736" cy="3057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400"/>
              </a:lnSpc>
              <a:buSzPct val="100000"/>
              <a:buChar char="•"/>
            </a:pPr>
            <a:r>
              <a:rPr lang="en-US" sz="150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Reporty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– přehledy a exporty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6155293" y="5331857"/>
            <a:ext cx="2842736" cy="9172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Formuláře pro zadávání dat jsou navrženy pro </a:t>
            </a:r>
            <a:pPr algn="l" indent="0" marL="0">
              <a:lnSpc>
                <a:spcPts val="2400"/>
              </a:lnSpc>
              <a:buNone/>
            </a:pPr>
            <a:r>
              <a:rPr lang="en-US" sz="150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maximální jednoduchost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a rychlost práce.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9471898" y="1880116"/>
            <a:ext cx="2698313" cy="337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Export a zpracování</a:t>
            </a:r>
            <a:endParaRPr lang="en-US" sz="2100" dirty="0"/>
          </a:p>
        </p:txBody>
      </p:sp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71898" y="2432209"/>
            <a:ext cx="382191" cy="382191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9471898" y="3053239"/>
            <a:ext cx="2248614" cy="2811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PDF faktury</a:t>
            </a:r>
            <a:endParaRPr lang="en-US" sz="1750" dirty="0"/>
          </a:p>
        </p:txBody>
      </p:sp>
      <p:sp>
        <p:nvSpPr>
          <p:cNvPr id="13" name="Text 9"/>
          <p:cNvSpPr/>
          <p:nvPr/>
        </p:nvSpPr>
        <p:spPr>
          <a:xfrm>
            <a:off x="9471898" y="3525441"/>
            <a:ext cx="4497229" cy="611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Profesionální vzhled inspirovaný iDoklad, připraveno k odeslání nebo tisku</a:t>
            </a:r>
            <a:endParaRPr lang="en-US" sz="1500" dirty="0"/>
          </a:p>
        </p:txBody>
      </p:sp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71898" y="4519136"/>
            <a:ext cx="382191" cy="382191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9471898" y="5140166"/>
            <a:ext cx="2248614" cy="2811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XML pro EPO</a:t>
            </a:r>
            <a:endParaRPr lang="en-US" sz="1750" dirty="0"/>
          </a:p>
        </p:txBody>
      </p:sp>
      <p:sp>
        <p:nvSpPr>
          <p:cNvPr id="16" name="Text 11"/>
          <p:cNvSpPr/>
          <p:nvPr/>
        </p:nvSpPr>
        <p:spPr>
          <a:xfrm>
            <a:off x="9471898" y="5612368"/>
            <a:ext cx="4497229" cy="611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Soubory DPHDP3 a DPHKH1 připravené k přímému nahrání do systému Finanční správy</a:t>
            </a:r>
            <a:endParaRPr lang="en-US" sz="1500" dirty="0"/>
          </a:p>
        </p:txBody>
      </p:sp>
      <p:sp>
        <p:nvSpPr>
          <p:cNvPr id="17" name="Text 12"/>
          <p:cNvSpPr/>
          <p:nvPr/>
        </p:nvSpPr>
        <p:spPr>
          <a:xfrm>
            <a:off x="6441877" y="6868597"/>
            <a:ext cx="7519630" cy="3057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"Vše důležité na pár kliknutí. Minimum nastavení, maximum efektivity."</a:t>
            </a:r>
            <a:endParaRPr lang="en-US" sz="1500" dirty="0"/>
          </a:p>
        </p:txBody>
      </p:sp>
      <p:sp>
        <p:nvSpPr>
          <p:cNvPr id="18" name="Shape 13"/>
          <p:cNvSpPr/>
          <p:nvPr/>
        </p:nvSpPr>
        <p:spPr>
          <a:xfrm>
            <a:off x="6155293" y="6653689"/>
            <a:ext cx="22860" cy="735568"/>
          </a:xfrm>
          <a:prstGeom prst="rect">
            <a:avLst/>
          </a:prstGeom>
          <a:solidFill>
            <a:srgbClr val="3371A5"/>
          </a:solidFill>
          <a:ln/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1433274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Cíle projektu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2735580"/>
            <a:ext cx="3379470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00"/>
              </a:lnSpc>
              <a:buNone/>
            </a:pPr>
            <a:r>
              <a:rPr lang="en-US" sz="265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Hlavní záměr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837724" y="3397210"/>
            <a:ext cx="3442335" cy="30641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Vytvořit nástroj, který </a:t>
            </a:r>
            <a:pPr algn="l" indent="0" marL="0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zjednoduší fakturaci a správu DPH</a:t>
            </a:r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pro malé podnikatele v Česku. Aplikace je navržena tak, aby odstranila složitost účetní agendy a umožnila podnikatelům soustředit se na růst svého byznysu.</a:t>
            </a:r>
            <a:endParaRPr lang="en-US" sz="1850" dirty="0"/>
          </a:p>
        </p:txBody>
      </p:sp>
      <p:sp>
        <p:nvSpPr>
          <p:cNvPr id="6" name="Text 3"/>
          <p:cNvSpPr/>
          <p:nvPr/>
        </p:nvSpPr>
        <p:spPr>
          <a:xfrm>
            <a:off x="4871561" y="2735580"/>
            <a:ext cx="3379470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00"/>
              </a:lnSpc>
              <a:buNone/>
            </a:pPr>
            <a:r>
              <a:rPr lang="en-US" sz="265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Klíčové vlastnosti</a:t>
            </a:r>
            <a:endParaRPr lang="en-US" sz="2650" dirty="0"/>
          </a:p>
        </p:txBody>
      </p:sp>
      <p:sp>
        <p:nvSpPr>
          <p:cNvPr id="7" name="Text 4"/>
          <p:cNvSpPr/>
          <p:nvPr/>
        </p:nvSpPr>
        <p:spPr>
          <a:xfrm>
            <a:off x="4871561" y="3397210"/>
            <a:ext cx="344233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3000"/>
              </a:lnSpc>
              <a:buSzPct val="100000"/>
              <a:buChar char="•"/>
            </a:pPr>
            <a:r>
              <a:rPr lang="en-US" sz="18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Offline provoz s lokálními daty (SQLite)</a:t>
            </a:r>
            <a:endParaRPr lang="en-US" sz="1850" dirty="0"/>
          </a:p>
        </p:txBody>
      </p:sp>
      <p:sp>
        <p:nvSpPr>
          <p:cNvPr id="8" name="Text 5"/>
          <p:cNvSpPr/>
          <p:nvPr/>
        </p:nvSpPr>
        <p:spPr>
          <a:xfrm>
            <a:off x="4871561" y="4246959"/>
            <a:ext cx="344233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3000"/>
              </a:lnSpc>
              <a:buSzPct val="100000"/>
              <a:buChar char="•"/>
            </a:pPr>
            <a:r>
              <a:rPr lang="en-US" sz="18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Rychlé generování faktur do PDF</a:t>
            </a:r>
            <a:endParaRPr lang="en-US" sz="1850" dirty="0"/>
          </a:p>
        </p:txBody>
      </p:sp>
      <p:sp>
        <p:nvSpPr>
          <p:cNvPr id="9" name="Text 6"/>
          <p:cNvSpPr/>
          <p:nvPr/>
        </p:nvSpPr>
        <p:spPr>
          <a:xfrm>
            <a:off x="4871561" y="5096708"/>
            <a:ext cx="344233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3000"/>
              </a:lnSpc>
              <a:buSzPct val="100000"/>
              <a:buChar char="•"/>
            </a:pPr>
            <a:r>
              <a:rPr lang="en-US" sz="18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Jedním klikem export XML pro DPH a Kontrolní hlášení</a:t>
            </a:r>
            <a:endParaRPr lang="en-US" sz="1850" dirty="0"/>
          </a:p>
        </p:txBody>
      </p:sp>
      <p:sp>
        <p:nvSpPr>
          <p:cNvPr id="10" name="Text 7"/>
          <p:cNvSpPr/>
          <p:nvPr/>
        </p:nvSpPr>
        <p:spPr>
          <a:xfrm>
            <a:off x="4871561" y="5946457"/>
            <a:ext cx="344233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3000"/>
              </a:lnSpc>
              <a:buSzPct val="100000"/>
              <a:buChar char="•"/>
            </a:pPr>
            <a:r>
              <a:rPr lang="en-US" sz="18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Podpora měsíčního i čtvrtletního režimu</a:t>
            </a:r>
            <a:endParaRPr lang="en-US" sz="1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2001" y="606504"/>
            <a:ext cx="5190292" cy="6486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100"/>
              </a:lnSpc>
              <a:buNone/>
            </a:pPr>
            <a:r>
              <a:rPr lang="en-US" sz="405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Hlavní funkce</a:t>
            </a:r>
            <a:endParaRPr lang="en-US" sz="4050" dirty="0"/>
          </a:p>
        </p:txBody>
      </p:sp>
      <p:sp>
        <p:nvSpPr>
          <p:cNvPr id="3" name="Shape 1"/>
          <p:cNvSpPr/>
          <p:nvPr/>
        </p:nvSpPr>
        <p:spPr>
          <a:xfrm>
            <a:off x="772001" y="1696283"/>
            <a:ext cx="6432947" cy="2853928"/>
          </a:xfrm>
          <a:prstGeom prst="roundRect">
            <a:avLst>
              <a:gd name="adj" fmla="val 3246"/>
            </a:avLst>
          </a:prstGeom>
          <a:solidFill>
            <a:srgbClr val="FAF5EB"/>
          </a:solidFill>
          <a:ln w="7620">
            <a:solidFill>
              <a:srgbClr val="D5CDBE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00125" y="1924407"/>
            <a:ext cx="661749" cy="661749"/>
          </a:xfrm>
          <a:prstGeom prst="roundRect">
            <a:avLst>
              <a:gd name="adj" fmla="val 13816546"/>
            </a:avLst>
          </a:prstGeom>
          <a:solidFill>
            <a:srgbClr val="3371A5"/>
          </a:solidFill>
          <a:ln/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82053" y="2106335"/>
            <a:ext cx="297775" cy="297775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000125" y="2806660"/>
            <a:ext cx="2595086" cy="3244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Fakturace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1000125" y="3263384"/>
            <a:ext cx="5976699" cy="10587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Kompletní evidence firem, klientů a vydaných faktur včetně položek. Profesionální generování PDF faktur z HTML/CSS šablony inspirované designem iDoklad.</a:t>
            </a:r>
            <a:endParaRPr lang="en-US" sz="1700" dirty="0"/>
          </a:p>
        </p:txBody>
      </p:sp>
      <p:sp>
        <p:nvSpPr>
          <p:cNvPr id="8" name="Shape 5"/>
          <p:cNvSpPr/>
          <p:nvPr/>
        </p:nvSpPr>
        <p:spPr>
          <a:xfrm>
            <a:off x="7425452" y="1696283"/>
            <a:ext cx="6432947" cy="2853928"/>
          </a:xfrm>
          <a:prstGeom prst="roundRect">
            <a:avLst>
              <a:gd name="adj" fmla="val 3246"/>
            </a:avLst>
          </a:prstGeom>
          <a:solidFill>
            <a:srgbClr val="FAF5EB"/>
          </a:solidFill>
          <a:ln w="7620">
            <a:solidFill>
              <a:srgbClr val="D5CDBE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7653576" y="1924407"/>
            <a:ext cx="661749" cy="661749"/>
          </a:xfrm>
          <a:prstGeom prst="roundRect">
            <a:avLst>
              <a:gd name="adj" fmla="val 13816546"/>
            </a:avLst>
          </a:prstGeom>
          <a:solidFill>
            <a:srgbClr val="3371A5"/>
          </a:solidFill>
          <a:ln/>
        </p:spPr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35503" y="2106335"/>
            <a:ext cx="297775" cy="297775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7653576" y="2806660"/>
            <a:ext cx="2595086" cy="3244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Přijaté faktury</a:t>
            </a:r>
            <a:endParaRPr lang="en-US" sz="2000" dirty="0"/>
          </a:p>
        </p:txBody>
      </p:sp>
      <p:sp>
        <p:nvSpPr>
          <p:cNvPr id="12" name="Text 8"/>
          <p:cNvSpPr/>
          <p:nvPr/>
        </p:nvSpPr>
        <p:spPr>
          <a:xfrm>
            <a:off x="7653576" y="3263384"/>
            <a:ext cx="5976699" cy="10587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Systematická evidence přijatých dokladů pro správný odpočet DPH. Ukládání informací o dodavatelích a daňových náležitostech.</a:t>
            </a:r>
            <a:endParaRPr lang="en-US" sz="1700" dirty="0"/>
          </a:p>
        </p:txBody>
      </p:sp>
      <p:sp>
        <p:nvSpPr>
          <p:cNvPr id="13" name="Shape 9"/>
          <p:cNvSpPr/>
          <p:nvPr/>
        </p:nvSpPr>
        <p:spPr>
          <a:xfrm>
            <a:off x="772001" y="4770715"/>
            <a:ext cx="6432947" cy="2853928"/>
          </a:xfrm>
          <a:prstGeom prst="roundRect">
            <a:avLst>
              <a:gd name="adj" fmla="val 3246"/>
            </a:avLst>
          </a:prstGeom>
          <a:solidFill>
            <a:srgbClr val="FAF5EB"/>
          </a:solidFill>
          <a:ln w="7620">
            <a:solidFill>
              <a:srgbClr val="D5CDBE"/>
            </a:solidFill>
            <a:prstDash val="solid"/>
          </a:ln>
        </p:spPr>
      </p:sp>
      <p:sp>
        <p:nvSpPr>
          <p:cNvPr id="14" name="Shape 10"/>
          <p:cNvSpPr/>
          <p:nvPr/>
        </p:nvSpPr>
        <p:spPr>
          <a:xfrm>
            <a:off x="1000125" y="4998839"/>
            <a:ext cx="661749" cy="661749"/>
          </a:xfrm>
          <a:prstGeom prst="roundRect">
            <a:avLst>
              <a:gd name="adj" fmla="val 13816546"/>
            </a:avLst>
          </a:prstGeom>
          <a:solidFill>
            <a:srgbClr val="3371A5"/>
          </a:solidFill>
          <a:ln/>
        </p:spPr>
      </p:sp>
      <p:pic>
        <p:nvPicPr>
          <p:cNvPr id="15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82053" y="5180767"/>
            <a:ext cx="297775" cy="297775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000125" y="5881092"/>
            <a:ext cx="2894528" cy="3244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DPH &amp; Kontrolní hlášení</a:t>
            </a:r>
            <a:endParaRPr lang="en-US" sz="2000" dirty="0"/>
          </a:p>
        </p:txBody>
      </p:sp>
      <p:sp>
        <p:nvSpPr>
          <p:cNvPr id="17" name="Text 12"/>
          <p:cNvSpPr/>
          <p:nvPr/>
        </p:nvSpPr>
        <p:spPr>
          <a:xfrm>
            <a:off x="1000125" y="6337816"/>
            <a:ext cx="5976699" cy="10587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Automatický výpočet DPH na základě sazby 21% pro tuzemské plnění. Přímý export XML souborů připravených pro nahrání do systému EPO.</a:t>
            </a:r>
            <a:endParaRPr lang="en-US" sz="1700" dirty="0"/>
          </a:p>
        </p:txBody>
      </p:sp>
      <p:sp>
        <p:nvSpPr>
          <p:cNvPr id="18" name="Shape 13"/>
          <p:cNvSpPr/>
          <p:nvPr/>
        </p:nvSpPr>
        <p:spPr>
          <a:xfrm>
            <a:off x="7425452" y="4770715"/>
            <a:ext cx="6432947" cy="2853928"/>
          </a:xfrm>
          <a:prstGeom prst="roundRect">
            <a:avLst>
              <a:gd name="adj" fmla="val 3246"/>
            </a:avLst>
          </a:prstGeom>
          <a:solidFill>
            <a:srgbClr val="FAF5EB"/>
          </a:solidFill>
          <a:ln w="7620">
            <a:solidFill>
              <a:srgbClr val="D5CDBE"/>
            </a:solidFill>
            <a:prstDash val="solid"/>
          </a:ln>
        </p:spPr>
      </p:sp>
      <p:sp>
        <p:nvSpPr>
          <p:cNvPr id="19" name="Shape 14"/>
          <p:cNvSpPr/>
          <p:nvPr/>
        </p:nvSpPr>
        <p:spPr>
          <a:xfrm>
            <a:off x="7653576" y="4998839"/>
            <a:ext cx="661749" cy="661749"/>
          </a:xfrm>
          <a:prstGeom prst="roundRect">
            <a:avLst>
              <a:gd name="adj" fmla="val 13816546"/>
            </a:avLst>
          </a:prstGeom>
          <a:solidFill>
            <a:srgbClr val="3371A5"/>
          </a:solidFill>
          <a:ln/>
        </p:spPr>
      </p:sp>
      <p:pic>
        <p:nvPicPr>
          <p:cNvPr id="20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835503" y="5180767"/>
            <a:ext cx="297775" cy="297775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7653576" y="5881092"/>
            <a:ext cx="2595086" cy="3244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Zdaňovací režim</a:t>
            </a:r>
            <a:endParaRPr lang="en-US" sz="2000" dirty="0"/>
          </a:p>
        </p:txBody>
      </p:sp>
      <p:sp>
        <p:nvSpPr>
          <p:cNvPr id="22" name="Text 16"/>
          <p:cNvSpPr/>
          <p:nvPr/>
        </p:nvSpPr>
        <p:spPr>
          <a:xfrm>
            <a:off x="7653576" y="6337816"/>
            <a:ext cx="5976699" cy="10587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Flexibilní volba mezi měsíčním a čtvrtletním podáváním daňových přiznání podle vašich potřeb a legislativních požadavků.</a:t>
            </a:r>
            <a:endParaRPr lang="en-US" sz="1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214199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Technologický stack</a:t>
            </a:r>
            <a:endParaRPr lang="en-US" sz="44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7724" y="2426851"/>
            <a:ext cx="239316" cy="239316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837724" y="2773323"/>
            <a:ext cx="4158734" cy="30480"/>
          </a:xfrm>
          <a:prstGeom prst="rect">
            <a:avLst/>
          </a:prstGeom>
          <a:solidFill>
            <a:srgbClr val="3371A5"/>
          </a:solidFill>
          <a:ln/>
        </p:spPr>
      </p:sp>
      <p:sp>
        <p:nvSpPr>
          <p:cNvPr id="5" name="Text 2"/>
          <p:cNvSpPr/>
          <p:nvPr/>
        </p:nvSpPr>
        <p:spPr>
          <a:xfrm>
            <a:off x="837724" y="2953941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Swift 6.x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837724" y="3449479"/>
            <a:ext cx="4158734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Moderní programovací jazyk s důrazem na bezpečnost a výkon</a:t>
            </a:r>
            <a:endParaRPr lang="en-US" sz="18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35773" y="2426851"/>
            <a:ext cx="239316" cy="239316"/>
          </a:xfrm>
          <a:prstGeom prst="rect">
            <a:avLst/>
          </a:prstGeom>
        </p:spPr>
      </p:pic>
      <p:sp>
        <p:nvSpPr>
          <p:cNvPr id="8" name="Shape 4"/>
          <p:cNvSpPr/>
          <p:nvPr/>
        </p:nvSpPr>
        <p:spPr>
          <a:xfrm>
            <a:off x="5235773" y="2773323"/>
            <a:ext cx="4158734" cy="30480"/>
          </a:xfrm>
          <a:prstGeom prst="rect">
            <a:avLst/>
          </a:prstGeom>
          <a:solidFill>
            <a:srgbClr val="3371A5"/>
          </a:solidFill>
          <a:ln/>
        </p:spPr>
      </p:sp>
      <p:sp>
        <p:nvSpPr>
          <p:cNvPr id="9" name="Text 5"/>
          <p:cNvSpPr/>
          <p:nvPr/>
        </p:nvSpPr>
        <p:spPr>
          <a:xfrm>
            <a:off x="5235773" y="2953941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SwiftUI</a:t>
            </a:r>
            <a:endParaRPr lang="en-US" sz="2200" dirty="0"/>
          </a:p>
        </p:txBody>
      </p:sp>
      <p:sp>
        <p:nvSpPr>
          <p:cNvPr id="10" name="Text 6"/>
          <p:cNvSpPr/>
          <p:nvPr/>
        </p:nvSpPr>
        <p:spPr>
          <a:xfrm>
            <a:off x="5235773" y="3449479"/>
            <a:ext cx="4158734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Nativní UI framework pro macOS s deklarativním přístupem</a:t>
            </a:r>
            <a:endParaRPr lang="en-US" sz="1850" dirty="0"/>
          </a:p>
        </p:txBody>
      </p:sp>
      <p:pic>
        <p:nvPicPr>
          <p:cNvPr id="11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33823" y="2426851"/>
            <a:ext cx="239316" cy="239316"/>
          </a:xfrm>
          <a:prstGeom prst="rect">
            <a:avLst/>
          </a:prstGeom>
        </p:spPr>
      </p:pic>
      <p:sp>
        <p:nvSpPr>
          <p:cNvPr id="12" name="Shape 7"/>
          <p:cNvSpPr/>
          <p:nvPr/>
        </p:nvSpPr>
        <p:spPr>
          <a:xfrm>
            <a:off x="9633823" y="2773323"/>
            <a:ext cx="4158853" cy="30480"/>
          </a:xfrm>
          <a:prstGeom prst="rect">
            <a:avLst/>
          </a:prstGeom>
          <a:solidFill>
            <a:srgbClr val="3371A5"/>
          </a:solidFill>
          <a:ln/>
        </p:spPr>
      </p:sp>
      <p:sp>
        <p:nvSpPr>
          <p:cNvPr id="13" name="Text 8"/>
          <p:cNvSpPr/>
          <p:nvPr/>
        </p:nvSpPr>
        <p:spPr>
          <a:xfrm>
            <a:off x="9633823" y="2953941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SQLite</a:t>
            </a:r>
            <a:endParaRPr lang="en-US" sz="2200" dirty="0"/>
          </a:p>
        </p:txBody>
      </p:sp>
      <p:sp>
        <p:nvSpPr>
          <p:cNvPr id="14" name="Text 9"/>
          <p:cNvSpPr/>
          <p:nvPr/>
        </p:nvSpPr>
        <p:spPr>
          <a:xfrm>
            <a:off x="9633823" y="3449479"/>
            <a:ext cx="415885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Lokální databáze s vlastním DatabaseManager a Repository vrstvou</a:t>
            </a:r>
            <a:endParaRPr lang="en-US" sz="1850" dirty="0"/>
          </a:p>
        </p:txBody>
      </p:sp>
      <p:pic>
        <p:nvPicPr>
          <p:cNvPr id="15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7724" y="5047178"/>
            <a:ext cx="239316" cy="239316"/>
          </a:xfrm>
          <a:prstGeom prst="rect">
            <a:avLst/>
          </a:prstGeom>
        </p:spPr>
      </p:pic>
      <p:sp>
        <p:nvSpPr>
          <p:cNvPr id="16" name="Shape 10"/>
          <p:cNvSpPr/>
          <p:nvPr/>
        </p:nvSpPr>
        <p:spPr>
          <a:xfrm>
            <a:off x="837724" y="5393650"/>
            <a:ext cx="6357818" cy="30480"/>
          </a:xfrm>
          <a:prstGeom prst="rect">
            <a:avLst/>
          </a:prstGeom>
          <a:solidFill>
            <a:srgbClr val="3371A5"/>
          </a:solidFill>
          <a:ln/>
        </p:spPr>
      </p:sp>
      <p:sp>
        <p:nvSpPr>
          <p:cNvPr id="17" name="Text 11"/>
          <p:cNvSpPr/>
          <p:nvPr/>
        </p:nvSpPr>
        <p:spPr>
          <a:xfrm>
            <a:off x="837724" y="557426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WKWebView</a:t>
            </a:r>
            <a:endParaRPr lang="en-US" sz="2200" dirty="0"/>
          </a:p>
        </p:txBody>
      </p:sp>
      <p:sp>
        <p:nvSpPr>
          <p:cNvPr id="18" name="Text 12"/>
          <p:cNvSpPr/>
          <p:nvPr/>
        </p:nvSpPr>
        <p:spPr>
          <a:xfrm>
            <a:off x="837724" y="6069806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Generování PDF z HTML/CSS šablon přes skryté NSWindow</a:t>
            </a:r>
            <a:endParaRPr lang="en-US" sz="1850" dirty="0"/>
          </a:p>
        </p:txBody>
      </p:sp>
      <p:pic>
        <p:nvPicPr>
          <p:cNvPr id="19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434858" y="5047178"/>
            <a:ext cx="239316" cy="239316"/>
          </a:xfrm>
          <a:prstGeom prst="rect">
            <a:avLst/>
          </a:prstGeom>
        </p:spPr>
      </p:pic>
      <p:sp>
        <p:nvSpPr>
          <p:cNvPr id="20" name="Shape 13"/>
          <p:cNvSpPr/>
          <p:nvPr/>
        </p:nvSpPr>
        <p:spPr>
          <a:xfrm>
            <a:off x="7434858" y="5393650"/>
            <a:ext cx="6357818" cy="30480"/>
          </a:xfrm>
          <a:prstGeom prst="rect">
            <a:avLst/>
          </a:prstGeom>
          <a:solidFill>
            <a:srgbClr val="3371A5"/>
          </a:solidFill>
          <a:ln/>
        </p:spPr>
      </p:sp>
      <p:sp>
        <p:nvSpPr>
          <p:cNvPr id="21" name="Text 14"/>
          <p:cNvSpPr/>
          <p:nvPr/>
        </p:nvSpPr>
        <p:spPr>
          <a:xfrm>
            <a:off x="7434858" y="557426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XML Export</a:t>
            </a:r>
            <a:endParaRPr lang="en-US" sz="2200" dirty="0"/>
          </a:p>
        </p:txBody>
      </p:sp>
      <p:sp>
        <p:nvSpPr>
          <p:cNvPr id="22" name="Text 15"/>
          <p:cNvSpPr/>
          <p:nvPr/>
        </p:nvSpPr>
        <p:spPr>
          <a:xfrm>
            <a:off x="7434858" y="6069806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Ruční sestavování XML podle oficiálních schémat DPHDP3 a DPHKH1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6165" y="623768"/>
            <a:ext cx="5016341" cy="6269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900"/>
              </a:lnSpc>
              <a:buNone/>
            </a:pPr>
            <a:r>
              <a:rPr lang="en-US" sz="390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Architektura aplikace</a:t>
            </a:r>
            <a:endParaRPr lang="en-US" sz="39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165" y="1677114"/>
            <a:ext cx="1065967" cy="1549837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025253" y="1890236"/>
            <a:ext cx="2508171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UI vrstva – SwiftUI</a:t>
            </a:r>
            <a:endParaRPr lang="en-US" sz="1950" dirty="0"/>
          </a:p>
        </p:txBody>
      </p:sp>
      <p:sp>
        <p:nvSpPr>
          <p:cNvPr id="5" name="Text 2"/>
          <p:cNvSpPr/>
          <p:nvPr/>
        </p:nvSpPr>
        <p:spPr>
          <a:xfrm>
            <a:off x="2025253" y="2331601"/>
            <a:ext cx="11858982" cy="6822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ContentView</a:t>
            </a:r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zajišťuje hlavní layout se sidebarom a obsahem. </a:t>
            </a:r>
            <a:pPr algn="l" indent="0" marL="0">
              <a:lnSpc>
                <a:spcPts val="2650"/>
              </a:lnSpc>
              <a:buNone/>
            </a:pPr>
            <a:r>
              <a:rPr lang="en-US" sz="165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SidebarView</a:t>
            </a:r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umožňuje přepínání mezi obrazovkami (Faktury, Přijaté faktury, Reporty). Specifické views jako </a:t>
            </a:r>
            <a:pPr algn="l" indent="0" marL="0">
              <a:lnSpc>
                <a:spcPts val="2650"/>
              </a:lnSpc>
              <a:buNone/>
            </a:pPr>
            <a:r>
              <a:rPr lang="en-US" sz="165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FakturyView</a:t>
            </a:r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a </a:t>
            </a:r>
            <a:pPr algn="l" indent="0" marL="0">
              <a:lnSpc>
                <a:spcPts val="2650"/>
              </a:lnSpc>
              <a:buNone/>
            </a:pPr>
            <a:r>
              <a:rPr lang="en-US" sz="165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PrijateFakturyView</a:t>
            </a:r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zpracovávají konkrétní agendu.</a:t>
            </a:r>
            <a:endParaRPr lang="en-US" sz="16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165" y="3226951"/>
            <a:ext cx="1065967" cy="127908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025253" y="3440073"/>
            <a:ext cx="2508171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Stav aplikace</a:t>
            </a:r>
            <a:endParaRPr lang="en-US" sz="1950" dirty="0"/>
          </a:p>
        </p:txBody>
      </p:sp>
      <p:sp>
        <p:nvSpPr>
          <p:cNvPr id="8" name="Text 4"/>
          <p:cNvSpPr/>
          <p:nvPr/>
        </p:nvSpPr>
        <p:spPr>
          <a:xfrm>
            <a:off x="2025253" y="3881438"/>
            <a:ext cx="11858982" cy="3411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AppState</a:t>
            </a:r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centralizuje informace o aktuální firmě a aktivní obrazovce (AppView), zajišťuje synchronizaci napříč celou aplikací.</a:t>
            </a:r>
            <a:endParaRPr lang="en-US" sz="16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65" y="4506039"/>
            <a:ext cx="1065967" cy="1549837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025253" y="4719161"/>
            <a:ext cx="2508171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Business logika</a:t>
            </a:r>
            <a:endParaRPr lang="en-US" sz="1950" dirty="0"/>
          </a:p>
        </p:txBody>
      </p:sp>
      <p:sp>
        <p:nvSpPr>
          <p:cNvPr id="11" name="Text 6"/>
          <p:cNvSpPr/>
          <p:nvPr/>
        </p:nvSpPr>
        <p:spPr>
          <a:xfrm>
            <a:off x="2025253" y="5160526"/>
            <a:ext cx="11858982" cy="6822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ReportyViewModel</a:t>
            </a:r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provádí výpočty pro reporty, DPH a kontrolní hlášení. </a:t>
            </a:r>
            <a:pPr algn="l" indent="0" marL="0">
              <a:lnSpc>
                <a:spcPts val="2650"/>
              </a:lnSpc>
              <a:buNone/>
            </a:pPr>
            <a:r>
              <a:rPr lang="en-US" sz="165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PDFGenerator</a:t>
            </a:r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transformuje data faktury na HTML a následně na PDF dokument.</a:t>
            </a:r>
            <a:endParaRPr lang="en-US" sz="165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65" y="6055876"/>
            <a:ext cx="1065967" cy="1549837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2025253" y="6268998"/>
            <a:ext cx="2508171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Data vrstva</a:t>
            </a:r>
            <a:endParaRPr lang="en-US" sz="1950" dirty="0"/>
          </a:p>
        </p:txBody>
      </p:sp>
      <p:sp>
        <p:nvSpPr>
          <p:cNvPr id="14" name="Text 8"/>
          <p:cNvSpPr/>
          <p:nvPr/>
        </p:nvSpPr>
        <p:spPr>
          <a:xfrm>
            <a:off x="2025253" y="6710363"/>
            <a:ext cx="11858982" cy="6822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DatabaseManager</a:t>
            </a:r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spravuje vytváření a migrace SQLite databáze. </a:t>
            </a:r>
            <a:pPr algn="l" indent="0" marL="0">
              <a:lnSpc>
                <a:spcPts val="2650"/>
              </a:lnSpc>
              <a:buNone/>
            </a:pPr>
            <a:r>
              <a:rPr lang="en-US" sz="165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DatabaseRepository</a:t>
            </a:r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implementuje CRUD operace a poskytuje statistiky pro reporty.</a:t>
            </a:r>
            <a:endParaRPr lang="en-US" sz="16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321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5433" y="475655"/>
            <a:ext cx="4070509" cy="5087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000"/>
              </a:lnSpc>
              <a:buNone/>
            </a:pPr>
            <a:r>
              <a:rPr lang="en-US" sz="320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Datový model</a:t>
            </a:r>
            <a:endParaRPr lang="en-US" sz="3200" dirty="0"/>
          </a:p>
        </p:txBody>
      </p:sp>
      <p:sp>
        <p:nvSpPr>
          <p:cNvPr id="4" name="Shape 1"/>
          <p:cNvSpPr/>
          <p:nvPr/>
        </p:nvSpPr>
        <p:spPr>
          <a:xfrm>
            <a:off x="605433" y="1438394"/>
            <a:ext cx="3755588" cy="1925836"/>
          </a:xfrm>
          <a:prstGeom prst="roundRect">
            <a:avLst>
              <a:gd name="adj" fmla="val 5698"/>
            </a:avLst>
          </a:prstGeom>
          <a:solidFill>
            <a:srgbClr val="FAF5EB"/>
          </a:solidFill>
          <a:ln w="22860">
            <a:solidFill>
              <a:srgbClr val="D5CDBE"/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582573" y="1438394"/>
            <a:ext cx="91440" cy="1925836"/>
          </a:xfrm>
          <a:prstGeom prst="roundRect">
            <a:avLst>
              <a:gd name="adj" fmla="val 79462"/>
            </a:avLst>
          </a:prstGeom>
          <a:solidFill>
            <a:srgbClr val="3371A5"/>
          </a:solidFill>
          <a:ln/>
        </p:spPr>
      </p:sp>
      <p:sp>
        <p:nvSpPr>
          <p:cNvPr id="6" name="Text 3"/>
          <p:cNvSpPr/>
          <p:nvPr/>
        </p:nvSpPr>
        <p:spPr>
          <a:xfrm>
            <a:off x="869871" y="1634252"/>
            <a:ext cx="2035254" cy="254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Firma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869871" y="2061567"/>
            <a:ext cx="3295293" cy="1106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IČ, DIČ (s prefixem CZ), název, kompletní adresa včetně města a PSČ, kontaktní údaje (e-mail, telefon), číslo bankovního účtu</a:t>
            </a:r>
            <a:endParaRPr lang="en-US" sz="1350" dirty="0"/>
          </a:p>
        </p:txBody>
      </p:sp>
      <p:sp>
        <p:nvSpPr>
          <p:cNvPr id="8" name="Shape 5"/>
          <p:cNvSpPr/>
          <p:nvPr/>
        </p:nvSpPr>
        <p:spPr>
          <a:xfrm>
            <a:off x="605433" y="3537228"/>
            <a:ext cx="3755588" cy="1925836"/>
          </a:xfrm>
          <a:prstGeom prst="roundRect">
            <a:avLst>
              <a:gd name="adj" fmla="val 5698"/>
            </a:avLst>
          </a:prstGeom>
          <a:solidFill>
            <a:srgbClr val="FAF5EB"/>
          </a:solidFill>
          <a:ln w="22860">
            <a:solidFill>
              <a:srgbClr val="D5CDBE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582573" y="3537228"/>
            <a:ext cx="91440" cy="1925836"/>
          </a:xfrm>
          <a:prstGeom prst="roundRect">
            <a:avLst>
              <a:gd name="adj" fmla="val 79462"/>
            </a:avLst>
          </a:prstGeom>
          <a:solidFill>
            <a:srgbClr val="3371A5"/>
          </a:solidFill>
          <a:ln/>
        </p:spPr>
      </p:sp>
      <p:sp>
        <p:nvSpPr>
          <p:cNvPr id="10" name="Text 7"/>
          <p:cNvSpPr/>
          <p:nvPr/>
        </p:nvSpPr>
        <p:spPr>
          <a:xfrm>
            <a:off x="869871" y="3733086"/>
            <a:ext cx="2035254" cy="254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Klient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869871" y="4160401"/>
            <a:ext cx="3295293" cy="1106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Název subjektu, identifikační číslo (IČ), daňové identifikační číslo (DIČ), adresní údaje (ulice, město, PSČ), kontaktní informace</a:t>
            </a:r>
            <a:endParaRPr lang="en-US" sz="1350" dirty="0"/>
          </a:p>
        </p:txBody>
      </p:sp>
      <p:sp>
        <p:nvSpPr>
          <p:cNvPr id="12" name="Shape 9"/>
          <p:cNvSpPr/>
          <p:nvPr/>
        </p:nvSpPr>
        <p:spPr>
          <a:xfrm>
            <a:off x="605433" y="5636062"/>
            <a:ext cx="3755588" cy="1925836"/>
          </a:xfrm>
          <a:prstGeom prst="roundRect">
            <a:avLst>
              <a:gd name="adj" fmla="val 5698"/>
            </a:avLst>
          </a:prstGeom>
          <a:solidFill>
            <a:srgbClr val="FAF5EB"/>
          </a:solidFill>
          <a:ln w="22860">
            <a:solidFill>
              <a:srgbClr val="D5CDBE"/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582573" y="5636062"/>
            <a:ext cx="91440" cy="1925836"/>
          </a:xfrm>
          <a:prstGeom prst="roundRect">
            <a:avLst>
              <a:gd name="adj" fmla="val 79462"/>
            </a:avLst>
          </a:prstGeom>
          <a:solidFill>
            <a:srgbClr val="3371A5"/>
          </a:solidFill>
          <a:ln/>
        </p:spPr>
      </p:sp>
      <p:sp>
        <p:nvSpPr>
          <p:cNvPr id="14" name="Text 11"/>
          <p:cNvSpPr/>
          <p:nvPr/>
        </p:nvSpPr>
        <p:spPr>
          <a:xfrm>
            <a:off x="869871" y="5831919"/>
            <a:ext cx="2035254" cy="254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Faktura (vydaná)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869871" y="6259235"/>
            <a:ext cx="3295293" cy="1106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Jedinečné číslo faktury, datum vystavení a zdanitelného plnění, datum splatnosti, částky (bez DPH, DPH, celkem), variabilní symbol, vazba na položky a klienta</a:t>
            </a:r>
            <a:endParaRPr lang="en-US" sz="1350" dirty="0"/>
          </a:p>
        </p:txBody>
      </p:sp>
      <p:sp>
        <p:nvSpPr>
          <p:cNvPr id="16" name="Shape 13"/>
          <p:cNvSpPr/>
          <p:nvPr/>
        </p:nvSpPr>
        <p:spPr>
          <a:xfrm>
            <a:off x="4790599" y="1438394"/>
            <a:ext cx="3755588" cy="1649135"/>
          </a:xfrm>
          <a:prstGeom prst="roundRect">
            <a:avLst>
              <a:gd name="adj" fmla="val 6654"/>
            </a:avLst>
          </a:prstGeom>
          <a:solidFill>
            <a:srgbClr val="FAF5EB"/>
          </a:solidFill>
          <a:ln w="22860">
            <a:solidFill>
              <a:srgbClr val="D5CDBE"/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4767739" y="1438394"/>
            <a:ext cx="91440" cy="1649135"/>
          </a:xfrm>
          <a:prstGeom prst="roundRect">
            <a:avLst>
              <a:gd name="adj" fmla="val 79462"/>
            </a:avLst>
          </a:prstGeom>
          <a:solidFill>
            <a:srgbClr val="3371A5"/>
          </a:solidFill>
          <a:ln/>
        </p:spPr>
      </p:sp>
      <p:sp>
        <p:nvSpPr>
          <p:cNvPr id="18" name="Text 15"/>
          <p:cNvSpPr/>
          <p:nvPr/>
        </p:nvSpPr>
        <p:spPr>
          <a:xfrm>
            <a:off x="5055037" y="1634252"/>
            <a:ext cx="2035254" cy="254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Položka faktury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5055037" y="2061567"/>
            <a:ext cx="3295293" cy="8301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Název položky, množství, jednotková cena bez DPH, sazba daně (21%), automatický výpočet částek s DPH</a:t>
            </a:r>
            <a:endParaRPr lang="en-US" sz="1350" dirty="0"/>
          </a:p>
        </p:txBody>
      </p:sp>
      <p:sp>
        <p:nvSpPr>
          <p:cNvPr id="20" name="Shape 17"/>
          <p:cNvSpPr/>
          <p:nvPr/>
        </p:nvSpPr>
        <p:spPr>
          <a:xfrm>
            <a:off x="4790599" y="3260527"/>
            <a:ext cx="3755588" cy="2202537"/>
          </a:xfrm>
          <a:prstGeom prst="roundRect">
            <a:avLst>
              <a:gd name="adj" fmla="val 4982"/>
            </a:avLst>
          </a:prstGeom>
          <a:solidFill>
            <a:srgbClr val="FAF5EB"/>
          </a:solidFill>
          <a:ln w="22860">
            <a:solidFill>
              <a:srgbClr val="D5CDBE"/>
            </a:solidFill>
            <a:prstDash val="solid"/>
          </a:ln>
        </p:spPr>
      </p:sp>
      <p:sp>
        <p:nvSpPr>
          <p:cNvPr id="21" name="Shape 18"/>
          <p:cNvSpPr/>
          <p:nvPr/>
        </p:nvSpPr>
        <p:spPr>
          <a:xfrm>
            <a:off x="4767739" y="3260527"/>
            <a:ext cx="91440" cy="2202537"/>
          </a:xfrm>
          <a:prstGeom prst="roundRect">
            <a:avLst>
              <a:gd name="adj" fmla="val 79462"/>
            </a:avLst>
          </a:prstGeom>
          <a:solidFill>
            <a:srgbClr val="3371A5"/>
          </a:solidFill>
          <a:ln/>
        </p:spPr>
      </p:sp>
      <p:sp>
        <p:nvSpPr>
          <p:cNvPr id="22" name="Text 19"/>
          <p:cNvSpPr/>
          <p:nvPr/>
        </p:nvSpPr>
        <p:spPr>
          <a:xfrm>
            <a:off x="5055037" y="3456384"/>
            <a:ext cx="2035254" cy="254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Přijatá faktura</a:t>
            </a:r>
            <a:endParaRPr lang="en-US" sz="1600" dirty="0"/>
          </a:p>
        </p:txBody>
      </p:sp>
      <p:sp>
        <p:nvSpPr>
          <p:cNvPr id="23" name="Text 20"/>
          <p:cNvSpPr/>
          <p:nvPr/>
        </p:nvSpPr>
        <p:spPr>
          <a:xfrm>
            <a:off x="5055037" y="3883700"/>
            <a:ext cx="3295293" cy="13835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Informace o dodavateli a jeho DIČ, číslo dokladu, datum vystavení a zdanitelného plnění, rozpad částek (bez DPH, DPH, celkem), poznámka pro evidenci typu nákladu</a:t>
            </a:r>
            <a:endParaRPr lang="en-US" sz="13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11743" y="481370"/>
            <a:ext cx="4387334" cy="513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000"/>
              </a:lnSpc>
              <a:buNone/>
            </a:pPr>
            <a:r>
              <a:rPr lang="en-US" sz="320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Generování PDF faktur</a:t>
            </a:r>
            <a:endParaRPr lang="en-US" sz="3200" dirty="0"/>
          </a:p>
        </p:txBody>
      </p:sp>
      <p:sp>
        <p:nvSpPr>
          <p:cNvPr id="3" name="Shape 1"/>
          <p:cNvSpPr/>
          <p:nvPr/>
        </p:nvSpPr>
        <p:spPr>
          <a:xfrm>
            <a:off x="873919" y="1781889"/>
            <a:ext cx="6353770" cy="174784"/>
          </a:xfrm>
          <a:prstGeom prst="roundRect">
            <a:avLst>
              <a:gd name="adj" fmla="val 42001"/>
            </a:avLst>
          </a:prstGeom>
          <a:solidFill>
            <a:srgbClr val="FAF5EB"/>
          </a:solidFill>
          <a:ln w="7620">
            <a:solidFill>
              <a:srgbClr val="D5CDBE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611743" y="1607106"/>
            <a:ext cx="524351" cy="524351"/>
          </a:xfrm>
          <a:prstGeom prst="roundRect">
            <a:avLst>
              <a:gd name="adj" fmla="val 87194"/>
            </a:avLst>
          </a:prstGeom>
          <a:solidFill>
            <a:srgbClr val="FAF5EB"/>
          </a:solidFill>
          <a:ln w="7620">
            <a:solidFill>
              <a:srgbClr val="D5CDBE"/>
            </a:solidFill>
            <a:prstDash val="solid"/>
          </a:ln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42831" y="1738193"/>
            <a:ext cx="262176" cy="262176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86527" y="2306241"/>
            <a:ext cx="2056328" cy="2569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Zpracování dat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86527" y="2667953"/>
            <a:ext cx="6266498" cy="5591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Kompletní data faktury jsou převedena do HTML šablony s profesionálně stylizovanými tabulkami a layoutem</a:t>
            </a:r>
            <a:endParaRPr lang="en-US" sz="1350" dirty="0"/>
          </a:p>
        </p:txBody>
      </p:sp>
      <p:sp>
        <p:nvSpPr>
          <p:cNvPr id="8" name="Shape 5"/>
          <p:cNvSpPr/>
          <p:nvPr/>
        </p:nvSpPr>
        <p:spPr>
          <a:xfrm>
            <a:off x="7664768" y="1519714"/>
            <a:ext cx="6353770" cy="174784"/>
          </a:xfrm>
          <a:prstGeom prst="roundRect">
            <a:avLst>
              <a:gd name="adj" fmla="val 42001"/>
            </a:avLst>
          </a:prstGeom>
          <a:solidFill>
            <a:srgbClr val="FAF5EB"/>
          </a:solidFill>
          <a:ln w="7620">
            <a:solidFill>
              <a:srgbClr val="D5CDBE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7402592" y="1344930"/>
            <a:ext cx="524351" cy="524351"/>
          </a:xfrm>
          <a:prstGeom prst="roundRect">
            <a:avLst>
              <a:gd name="adj" fmla="val 87194"/>
            </a:avLst>
          </a:prstGeom>
          <a:solidFill>
            <a:srgbClr val="FAF5EB"/>
          </a:solidFill>
          <a:ln w="7620">
            <a:solidFill>
              <a:srgbClr val="D5CDBE"/>
            </a:solidFill>
            <a:prstDash val="solid"/>
          </a:ln>
        </p:spPr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33680" y="1476018"/>
            <a:ext cx="262176" cy="262176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7577376" y="2044065"/>
            <a:ext cx="2056328" cy="2569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CSS optimalizace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7577376" y="2405777"/>
            <a:ext cx="6266498" cy="5591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Styly jsou optimalizovány pro tisk na formát A4 s menšími fonty a úzkými okraji pro maximální využití prostoru</a:t>
            </a:r>
            <a:endParaRPr lang="en-US" sz="1350" dirty="0"/>
          </a:p>
        </p:txBody>
      </p:sp>
      <p:sp>
        <p:nvSpPr>
          <p:cNvPr id="13" name="Shape 9"/>
          <p:cNvSpPr/>
          <p:nvPr/>
        </p:nvSpPr>
        <p:spPr>
          <a:xfrm>
            <a:off x="873919" y="4013597"/>
            <a:ext cx="6353770" cy="174784"/>
          </a:xfrm>
          <a:prstGeom prst="roundRect">
            <a:avLst>
              <a:gd name="adj" fmla="val 42001"/>
            </a:avLst>
          </a:prstGeom>
          <a:solidFill>
            <a:srgbClr val="FAF5EB"/>
          </a:solidFill>
          <a:ln w="7620">
            <a:solidFill>
              <a:srgbClr val="D5CDBE"/>
            </a:solidFill>
            <a:prstDash val="solid"/>
          </a:ln>
        </p:spPr>
      </p:sp>
      <p:sp>
        <p:nvSpPr>
          <p:cNvPr id="14" name="Shape 10"/>
          <p:cNvSpPr/>
          <p:nvPr/>
        </p:nvSpPr>
        <p:spPr>
          <a:xfrm>
            <a:off x="611743" y="3838813"/>
            <a:ext cx="524351" cy="524351"/>
          </a:xfrm>
          <a:prstGeom prst="roundRect">
            <a:avLst>
              <a:gd name="adj" fmla="val 87194"/>
            </a:avLst>
          </a:prstGeom>
          <a:solidFill>
            <a:srgbClr val="FAF5EB"/>
          </a:solidFill>
          <a:ln w="7620">
            <a:solidFill>
              <a:srgbClr val="D5CDBE"/>
            </a:solidFill>
            <a:prstDash val="solid"/>
          </a:ln>
        </p:spPr>
      </p:sp>
      <p:pic>
        <p:nvPicPr>
          <p:cNvPr id="15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2831" y="3969901"/>
            <a:ext cx="262176" cy="262176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786527" y="4537948"/>
            <a:ext cx="2056328" cy="2569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Vykreslení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786527" y="4899660"/>
            <a:ext cx="6266498" cy="5591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WKWebView v dočasném skrytém NSWindow vykreslí HTML stránku připravenou k exportu</a:t>
            </a:r>
            <a:endParaRPr lang="en-US" sz="1350" dirty="0"/>
          </a:p>
        </p:txBody>
      </p:sp>
      <p:sp>
        <p:nvSpPr>
          <p:cNvPr id="18" name="Shape 13"/>
          <p:cNvSpPr/>
          <p:nvPr/>
        </p:nvSpPr>
        <p:spPr>
          <a:xfrm>
            <a:off x="7664768" y="3751421"/>
            <a:ext cx="6353770" cy="174784"/>
          </a:xfrm>
          <a:prstGeom prst="roundRect">
            <a:avLst>
              <a:gd name="adj" fmla="val 42001"/>
            </a:avLst>
          </a:prstGeom>
          <a:solidFill>
            <a:srgbClr val="FAF5EB"/>
          </a:solidFill>
          <a:ln w="7620">
            <a:solidFill>
              <a:srgbClr val="D5CDBE"/>
            </a:solidFill>
            <a:prstDash val="solid"/>
          </a:ln>
        </p:spPr>
      </p:sp>
      <p:sp>
        <p:nvSpPr>
          <p:cNvPr id="19" name="Shape 14"/>
          <p:cNvSpPr/>
          <p:nvPr/>
        </p:nvSpPr>
        <p:spPr>
          <a:xfrm>
            <a:off x="7402592" y="3576638"/>
            <a:ext cx="524351" cy="524351"/>
          </a:xfrm>
          <a:prstGeom prst="roundRect">
            <a:avLst>
              <a:gd name="adj" fmla="val 87194"/>
            </a:avLst>
          </a:prstGeom>
          <a:solidFill>
            <a:srgbClr val="FAF5EB"/>
          </a:solidFill>
          <a:ln w="7620">
            <a:solidFill>
              <a:srgbClr val="D5CDBE"/>
            </a:solidFill>
            <a:prstDash val="solid"/>
          </a:ln>
        </p:spPr>
      </p:sp>
      <p:pic>
        <p:nvPicPr>
          <p:cNvPr id="20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33680" y="3707725"/>
            <a:ext cx="262176" cy="262176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7577376" y="4275773"/>
            <a:ext cx="2056328" cy="2569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Export PDF</a:t>
            </a:r>
            <a:endParaRPr lang="en-US" sz="1600" dirty="0"/>
          </a:p>
        </p:txBody>
      </p:sp>
      <p:sp>
        <p:nvSpPr>
          <p:cNvPr id="22" name="Text 16"/>
          <p:cNvSpPr/>
          <p:nvPr/>
        </p:nvSpPr>
        <p:spPr>
          <a:xfrm>
            <a:off x="7577376" y="4637484"/>
            <a:ext cx="6266498" cy="5591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Metoda createPDF vygeneruje finální PDF soubor připravený k uložení nebo odeslání klientovi</a:t>
            </a:r>
            <a:endParaRPr lang="en-US" sz="1350" dirty="0"/>
          </a:p>
        </p:txBody>
      </p:sp>
      <p:sp>
        <p:nvSpPr>
          <p:cNvPr id="23" name="Shape 17"/>
          <p:cNvSpPr/>
          <p:nvPr/>
        </p:nvSpPr>
        <p:spPr>
          <a:xfrm>
            <a:off x="611743" y="5917527"/>
            <a:ext cx="13406914" cy="29408"/>
          </a:xfrm>
          <a:prstGeom prst="rect">
            <a:avLst/>
          </a:prstGeom>
          <a:solidFill>
            <a:srgbClr val="2B3541">
              <a:alpha val="50000"/>
            </a:srgbClr>
          </a:solidFill>
          <a:ln/>
        </p:spPr>
      </p:sp>
      <p:sp>
        <p:nvSpPr>
          <p:cNvPr id="24" name="Text 18"/>
          <p:cNvSpPr/>
          <p:nvPr/>
        </p:nvSpPr>
        <p:spPr>
          <a:xfrm>
            <a:off x="611743" y="6209109"/>
            <a:ext cx="2467570" cy="3084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Technické detaily</a:t>
            </a:r>
            <a:endParaRPr lang="en-US" sz="1900" dirty="0"/>
          </a:p>
        </p:txBody>
      </p:sp>
      <p:sp>
        <p:nvSpPr>
          <p:cNvPr id="25" name="Text 19"/>
          <p:cNvSpPr/>
          <p:nvPr/>
        </p:nvSpPr>
        <p:spPr>
          <a:xfrm>
            <a:off x="611743" y="6779776"/>
            <a:ext cx="13406914" cy="2795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200"/>
              </a:lnSpc>
              <a:buSzPct val="100000"/>
              <a:buChar char="•"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Variabilní symbol automaticky přebírá číslo faktury, pokud není zadán jinak</a:t>
            </a:r>
            <a:endParaRPr lang="en-US" sz="1350" dirty="0"/>
          </a:p>
        </p:txBody>
      </p:sp>
      <p:sp>
        <p:nvSpPr>
          <p:cNvPr id="26" name="Text 20"/>
          <p:cNvSpPr/>
          <p:nvPr/>
        </p:nvSpPr>
        <p:spPr>
          <a:xfrm>
            <a:off x="611743" y="7120414"/>
            <a:ext cx="13406914" cy="2795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200"/>
              </a:lnSpc>
              <a:buSzPct val="100000"/>
              <a:buChar char="•"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Bankovní účet je čištěn od zalomení řádků a zobrazen na jednom řádku pro přehlednost</a:t>
            </a:r>
            <a:endParaRPr lang="en-US" sz="1350" dirty="0"/>
          </a:p>
        </p:txBody>
      </p:sp>
      <p:sp>
        <p:nvSpPr>
          <p:cNvPr id="27" name="Text 21"/>
          <p:cNvSpPr/>
          <p:nvPr/>
        </p:nvSpPr>
        <p:spPr>
          <a:xfrm>
            <a:off x="611743" y="7461052"/>
            <a:ext cx="13406914" cy="2871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200"/>
              </a:lnSpc>
              <a:buSzPct val="100000"/>
              <a:buChar char="•"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Využití </a:t>
            </a:r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2B3541"/>
                </a:solidFill>
                <a:highlight>
                  <a:srgbClr val="EDE8DE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@media print</a:t>
            </a:r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a </a:t>
            </a:r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2B3541"/>
                </a:solidFill>
                <a:highlight>
                  <a:srgbClr val="EDE8DE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page-break-inside: avoid</a:t>
            </a:r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pro stabilní a profesionální tisk</a:t>
            </a:r>
            <a:endParaRPr lang="en-US" sz="13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23027" y="724614"/>
            <a:ext cx="6349484" cy="5349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200"/>
              </a:lnSpc>
              <a:buNone/>
            </a:pPr>
            <a:r>
              <a:rPr lang="en-US" sz="335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DPH a Kontrolní hlášení – logika</a:t>
            </a:r>
            <a:endParaRPr lang="en-US" sz="3350" dirty="0"/>
          </a:p>
        </p:txBody>
      </p:sp>
      <p:sp>
        <p:nvSpPr>
          <p:cNvPr id="4" name="Text 1"/>
          <p:cNvSpPr/>
          <p:nvPr/>
        </p:nvSpPr>
        <p:spPr>
          <a:xfrm>
            <a:off x="6123027" y="1714143"/>
            <a:ext cx="2466380" cy="320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Zdaňovací období</a:t>
            </a:r>
            <a:endParaRPr lang="en-US" sz="2000" dirty="0"/>
          </a:p>
        </p:txBody>
      </p:sp>
      <p:sp>
        <p:nvSpPr>
          <p:cNvPr id="5" name="Text 2"/>
          <p:cNvSpPr/>
          <p:nvPr/>
        </p:nvSpPr>
        <p:spPr>
          <a:xfrm>
            <a:off x="6123027" y="2216944"/>
            <a:ext cx="2466380" cy="20369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Aplikace podporuje přepínač mezi </a:t>
            </a:r>
            <a:pPr algn="l" indent="0" marL="0">
              <a:lnSpc>
                <a:spcPts val="2250"/>
              </a:lnSpc>
              <a:buNone/>
            </a:pPr>
            <a:r>
              <a:rPr lang="en-US" sz="140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měsíčním</a:t>
            </a:r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a </a:t>
            </a:r>
            <a:pPr algn="l" indent="0" marL="0">
              <a:lnSpc>
                <a:spcPts val="2250"/>
              </a:lnSpc>
              <a:buNone/>
            </a:pPr>
            <a:r>
              <a:rPr lang="en-US" sz="140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čtvrtletním</a:t>
            </a:r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režimem (TaxPeriodFrequency). Faktury jsou automaticky filtrovány podle roku a příslušných měsíců.</a:t>
            </a:r>
            <a:endParaRPr lang="en-US" sz="1400" dirty="0"/>
          </a:p>
        </p:txBody>
      </p:sp>
      <p:sp>
        <p:nvSpPr>
          <p:cNvPr id="6" name="Shape 3"/>
          <p:cNvSpPr/>
          <p:nvPr/>
        </p:nvSpPr>
        <p:spPr>
          <a:xfrm>
            <a:off x="9040654" y="2009656"/>
            <a:ext cx="4960620" cy="2272546"/>
          </a:xfrm>
          <a:prstGeom prst="roundRect">
            <a:avLst>
              <a:gd name="adj" fmla="val 4828"/>
            </a:avLst>
          </a:prstGeom>
          <a:solidFill>
            <a:srgbClr val="FAF5EB"/>
          </a:solidFill>
          <a:ln/>
        </p:spPr>
      </p:sp>
      <p:sp>
        <p:nvSpPr>
          <p:cNvPr id="7" name="Shape 4"/>
          <p:cNvSpPr/>
          <p:nvPr/>
        </p:nvSpPr>
        <p:spPr>
          <a:xfrm>
            <a:off x="9040654" y="1986796"/>
            <a:ext cx="4960620" cy="91440"/>
          </a:xfrm>
          <a:prstGeom prst="roundRect">
            <a:avLst>
              <a:gd name="adj" fmla="val 83550"/>
            </a:avLst>
          </a:prstGeom>
          <a:solidFill>
            <a:srgbClr val="3371A5"/>
          </a:solidFill>
          <a:ln/>
        </p:spPr>
      </p:sp>
      <p:sp>
        <p:nvSpPr>
          <p:cNvPr id="8" name="Shape 5"/>
          <p:cNvSpPr/>
          <p:nvPr/>
        </p:nvSpPr>
        <p:spPr>
          <a:xfrm>
            <a:off x="11248132" y="1736884"/>
            <a:ext cx="545663" cy="545663"/>
          </a:xfrm>
          <a:prstGeom prst="roundRect">
            <a:avLst>
              <a:gd name="adj" fmla="val 167576"/>
            </a:avLst>
          </a:prstGeom>
          <a:solidFill>
            <a:srgbClr val="3371A5"/>
          </a:solidFill>
          <a:ln/>
        </p:spPr>
      </p:sp>
      <p:sp>
        <p:nvSpPr>
          <p:cNvPr id="9" name="Text 6"/>
          <p:cNvSpPr/>
          <p:nvPr/>
        </p:nvSpPr>
        <p:spPr>
          <a:xfrm>
            <a:off x="11411843" y="1873329"/>
            <a:ext cx="218242" cy="2727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1</a:t>
            </a:r>
            <a:endParaRPr lang="en-US" sz="1700" dirty="0"/>
          </a:p>
        </p:txBody>
      </p:sp>
      <p:sp>
        <p:nvSpPr>
          <p:cNvPr id="10" name="Text 7"/>
          <p:cNvSpPr/>
          <p:nvPr/>
        </p:nvSpPr>
        <p:spPr>
          <a:xfrm>
            <a:off x="9245322" y="2464356"/>
            <a:ext cx="2371011" cy="2674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65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DPH přiznání (DPHDP3)</a:t>
            </a:r>
            <a:endParaRPr lang="en-US" sz="1650" dirty="0"/>
          </a:p>
        </p:txBody>
      </p:sp>
      <p:sp>
        <p:nvSpPr>
          <p:cNvPr id="11" name="Text 8"/>
          <p:cNvSpPr/>
          <p:nvPr/>
        </p:nvSpPr>
        <p:spPr>
          <a:xfrm>
            <a:off x="9245322" y="2913578"/>
            <a:ext cx="4551283" cy="11639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Vydané faktury tvoří výstupy v Veta1 (obrat 23%, daň 23%). Přijaté faktury reprezentují vstupy pro odpočet v Veta4. Výsledná daňová povinnost (Veta6) se vypočítá jako rozdíl: výstupní DPH mínus nárok na odpočet.</a:t>
            </a:r>
            <a:endParaRPr lang="en-US" sz="1400" dirty="0"/>
          </a:p>
        </p:txBody>
      </p:sp>
      <p:sp>
        <p:nvSpPr>
          <p:cNvPr id="12" name="Shape 9"/>
          <p:cNvSpPr/>
          <p:nvPr/>
        </p:nvSpPr>
        <p:spPr>
          <a:xfrm>
            <a:off x="9040654" y="4736783"/>
            <a:ext cx="4960620" cy="2563535"/>
          </a:xfrm>
          <a:prstGeom prst="roundRect">
            <a:avLst>
              <a:gd name="adj" fmla="val 4280"/>
            </a:avLst>
          </a:prstGeom>
          <a:solidFill>
            <a:srgbClr val="FAF5EB"/>
          </a:solidFill>
          <a:ln/>
        </p:spPr>
      </p:sp>
      <p:sp>
        <p:nvSpPr>
          <p:cNvPr id="13" name="Shape 10"/>
          <p:cNvSpPr/>
          <p:nvPr/>
        </p:nvSpPr>
        <p:spPr>
          <a:xfrm>
            <a:off x="9040654" y="4713923"/>
            <a:ext cx="4960620" cy="91440"/>
          </a:xfrm>
          <a:prstGeom prst="roundRect">
            <a:avLst>
              <a:gd name="adj" fmla="val 83550"/>
            </a:avLst>
          </a:prstGeom>
          <a:solidFill>
            <a:srgbClr val="3371A5"/>
          </a:solidFill>
          <a:ln/>
        </p:spPr>
      </p:sp>
      <p:sp>
        <p:nvSpPr>
          <p:cNvPr id="14" name="Shape 11"/>
          <p:cNvSpPr/>
          <p:nvPr/>
        </p:nvSpPr>
        <p:spPr>
          <a:xfrm>
            <a:off x="11248132" y="4464010"/>
            <a:ext cx="545663" cy="545663"/>
          </a:xfrm>
          <a:prstGeom prst="roundRect">
            <a:avLst>
              <a:gd name="adj" fmla="val 167576"/>
            </a:avLst>
          </a:prstGeom>
          <a:solidFill>
            <a:srgbClr val="3371A5"/>
          </a:solidFill>
          <a:ln/>
        </p:spPr>
      </p:sp>
      <p:sp>
        <p:nvSpPr>
          <p:cNvPr id="15" name="Text 12"/>
          <p:cNvSpPr/>
          <p:nvPr/>
        </p:nvSpPr>
        <p:spPr>
          <a:xfrm>
            <a:off x="11411843" y="4600456"/>
            <a:ext cx="218242" cy="2727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2</a:t>
            </a:r>
            <a:endParaRPr lang="en-US" sz="1700" dirty="0"/>
          </a:p>
        </p:txBody>
      </p:sp>
      <p:sp>
        <p:nvSpPr>
          <p:cNvPr id="16" name="Text 13"/>
          <p:cNvSpPr/>
          <p:nvPr/>
        </p:nvSpPr>
        <p:spPr>
          <a:xfrm>
            <a:off x="9245322" y="5191482"/>
            <a:ext cx="2744391" cy="2674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65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Kontrolní hlášení (DPHKH1)</a:t>
            </a:r>
            <a:endParaRPr lang="en-US" sz="1650" dirty="0"/>
          </a:p>
        </p:txBody>
      </p:sp>
      <p:sp>
        <p:nvSpPr>
          <p:cNvPr id="17" name="Text 14"/>
          <p:cNvSpPr/>
          <p:nvPr/>
        </p:nvSpPr>
        <p:spPr>
          <a:xfrm>
            <a:off x="9245322" y="5640705"/>
            <a:ext cx="4551283" cy="14549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Vydané faktury jsou evidovány v oddílu A4 (jednotlivé položky) se souhrnným přehledem v části C. Přijaté faktury najdete v oddílu B2 s analogickým souhrnným oddílem C. DIČ je vždy normalizováno bez prefixu CZ funkcí normalizeDic.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34960" y="788551"/>
            <a:ext cx="7249239" cy="533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200"/>
              </a:lnSpc>
              <a:buNone/>
            </a:pPr>
            <a:r>
              <a:rPr lang="en-US" sz="335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Limit 10 000 Kč v Kontrolním hlášení</a:t>
            </a:r>
            <a:endParaRPr lang="en-US" sz="3350" dirty="0"/>
          </a:p>
        </p:txBody>
      </p:sp>
      <p:sp>
        <p:nvSpPr>
          <p:cNvPr id="3" name="Shape 1"/>
          <p:cNvSpPr/>
          <p:nvPr/>
        </p:nvSpPr>
        <p:spPr>
          <a:xfrm>
            <a:off x="7303770" y="1684973"/>
            <a:ext cx="22860" cy="3717965"/>
          </a:xfrm>
          <a:prstGeom prst="roundRect">
            <a:avLst>
              <a:gd name="adj" fmla="val 333346"/>
            </a:avLst>
          </a:prstGeom>
          <a:solidFill>
            <a:srgbClr val="D5CDBE"/>
          </a:solidFill>
          <a:ln/>
        </p:spPr>
      </p:sp>
      <p:sp>
        <p:nvSpPr>
          <p:cNvPr id="4" name="Shape 2"/>
          <p:cNvSpPr/>
          <p:nvPr/>
        </p:nvSpPr>
        <p:spPr>
          <a:xfrm>
            <a:off x="612100" y="1684973"/>
            <a:ext cx="6680240" cy="1677591"/>
          </a:xfrm>
          <a:prstGeom prst="roundRect">
            <a:avLst>
              <a:gd name="adj" fmla="val 4542"/>
            </a:avLst>
          </a:prstGeom>
          <a:solidFill>
            <a:srgbClr val="FAF5EB"/>
          </a:solidFill>
          <a:ln w="7620">
            <a:solidFill>
              <a:srgbClr val="D5CDBE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3268147" y="1873925"/>
            <a:ext cx="3842861" cy="3200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Faktury ≥ 10 000 Kč včetně DPH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801053" y="2302788"/>
            <a:ext cx="6309955" cy="8708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Tyto faktury jsou </a:t>
            </a:r>
            <a:pPr algn="r" indent="0" marL="0">
              <a:lnSpc>
                <a:spcPts val="2250"/>
              </a:lnSpc>
              <a:buNone/>
            </a:pPr>
            <a:r>
              <a:rPr lang="en-US" sz="140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uváděny jednotlivě</a:t>
            </a:r>
            <a:pPr algn="r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v kontrolním hlášení. Vydané faktury se objeví jako samostatné řádky v části VetaA4, přijaté faktury analogicky v části VetaB2. Zajišťuje to přesnou kontrolu významných transakcí.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7338060" y="3725347"/>
            <a:ext cx="6680240" cy="1677591"/>
          </a:xfrm>
          <a:prstGeom prst="rect">
            <a:avLst/>
          </a:prstGeom>
          <a:solidFill>
            <a:srgbClr val="FAF5EB"/>
          </a:solidFill>
          <a:ln w="7620">
            <a:solidFill>
              <a:srgbClr val="D5CDBE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519392" y="3914299"/>
            <a:ext cx="3843695" cy="3200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Faktury &lt; 10 000 Kč včetně DPH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7519392" y="4343162"/>
            <a:ext cx="6309955" cy="8708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Menší faktury </a:t>
            </a:r>
            <a:pPr algn="l" indent="0" marL="0">
              <a:lnSpc>
                <a:spcPts val="2250"/>
              </a:lnSpc>
              <a:buNone/>
            </a:pPr>
            <a:r>
              <a:rPr lang="en-US" sz="1400" b="1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nejsou vykazovány po jednotlivých řádcích</a:t>
            </a:r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v kontrolním hlášení. Místo toho jsou automaticky agregovány pouze v souhrnných částkách uvedených v části VetaC. Šetří to čas a zjednodušuje vykazování.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634960" y="5697613"/>
            <a:ext cx="13360479" cy="30242"/>
          </a:xfrm>
          <a:prstGeom prst="rect">
            <a:avLst/>
          </a:prstGeom>
          <a:solidFill>
            <a:srgbClr val="2B3541">
              <a:alpha val="50000"/>
            </a:srgbClr>
          </a:solidFill>
          <a:ln/>
        </p:spPr>
      </p:sp>
      <p:sp>
        <p:nvSpPr>
          <p:cNvPr id="11" name="Shape 9"/>
          <p:cNvSpPr/>
          <p:nvPr/>
        </p:nvSpPr>
        <p:spPr>
          <a:xfrm>
            <a:off x="634960" y="5931813"/>
            <a:ext cx="13360479" cy="1509117"/>
          </a:xfrm>
          <a:prstGeom prst="roundRect">
            <a:avLst>
              <a:gd name="adj" fmla="val 5050"/>
            </a:avLst>
          </a:prstGeom>
          <a:solidFill>
            <a:srgbClr val="C5DBED"/>
          </a:solidFill>
          <a:ln/>
        </p:spPr>
      </p:sp>
      <p:pic>
        <p:nvPicPr>
          <p:cNvPr id="1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293" y="6185059"/>
            <a:ext cx="266700" cy="213360"/>
          </a:xfrm>
          <a:prstGeom prst="rect">
            <a:avLst/>
          </a:prstGeom>
        </p:spPr>
      </p:pic>
      <p:sp>
        <p:nvSpPr>
          <p:cNvPr id="13" name="Text 10"/>
          <p:cNvSpPr/>
          <p:nvPr/>
        </p:nvSpPr>
        <p:spPr>
          <a:xfrm>
            <a:off x="1264325" y="6158389"/>
            <a:ext cx="2134433" cy="2668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650" dirty="0">
                <a:solidFill>
                  <a:srgbClr val="000000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Výhoda pro uživatele</a:t>
            </a:r>
            <a:endParaRPr lang="en-US" sz="1650" dirty="0"/>
          </a:p>
        </p:txBody>
      </p:sp>
      <p:sp>
        <p:nvSpPr>
          <p:cNvPr id="14" name="Text 11"/>
          <p:cNvSpPr/>
          <p:nvPr/>
        </p:nvSpPr>
        <p:spPr>
          <a:xfrm>
            <a:off x="1264325" y="6606540"/>
            <a:ext cx="12549783" cy="580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Automatické rozdělení faktur podle limitu znamená méně položek v kontrolním hlášení a žádné ruční počítání. Aplikace vše zpracuje za vás podle platné legislativy.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2025-11-25T18:33:38Z</dcterms:created>
  <dcterms:modified xsi:type="dcterms:W3CDTF">2025-11-25T18:33:38Z</dcterms:modified>
</cp:coreProperties>
</file>